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68" r:id="rId2"/>
    <p:sldId id="267" r:id="rId3"/>
  </p:sldIdLst>
  <p:sldSz cx="8120063" cy="10826750" type="B4ISO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EFFDF"/>
    <a:srgbClr val="D9C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9" autoAdjust="0"/>
    <p:restoredTop sz="94650"/>
  </p:normalViewPr>
  <p:slideViewPr>
    <p:cSldViewPr snapToGrid="0" snapToObjects="1">
      <p:cViewPr>
        <p:scale>
          <a:sx n="100" d="100"/>
          <a:sy n="100" d="100"/>
        </p:scale>
        <p:origin x="1560" y="-2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01A77-0EB3-4D49-B444-B7CD4C8B2BFB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C27ED-0D45-9F43-B610-CB3741995386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5986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6043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3182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8971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8640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3935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6601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5543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1942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6660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181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0936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5448-0CF0-4643-BF21-D6961DD24282}" type="datetimeFigureOut">
              <a:rPr lang="en-CZ" smtClean="0"/>
              <a:t>08/08/2022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C1CF-B1B7-A347-8F30-647CA7CFA94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0872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CD38AC89-6CBA-DC45-8383-6955C424A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233361"/>
              </p:ext>
            </p:extLst>
          </p:nvPr>
        </p:nvGraphicFramePr>
        <p:xfrm>
          <a:off x="128336" y="608302"/>
          <a:ext cx="3917812" cy="962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05">
                  <a:extLst>
                    <a:ext uri="{9D8B030D-6E8A-4147-A177-3AD203B41FA5}">
                      <a16:colId xmlns:a16="http://schemas.microsoft.com/office/drawing/2014/main" val="1821973764"/>
                    </a:ext>
                  </a:extLst>
                </a:gridCol>
                <a:gridCol w="418407">
                  <a:extLst>
                    <a:ext uri="{9D8B030D-6E8A-4147-A177-3AD203B41FA5}">
                      <a16:colId xmlns:a16="http://schemas.microsoft.com/office/drawing/2014/main" val="1670579073"/>
                    </a:ext>
                  </a:extLst>
                </a:gridCol>
              </a:tblGrid>
              <a:tr h="336909">
                <a:tc gridSpan="2">
                  <a:txBody>
                    <a:bodyPr/>
                    <a:lstStyle/>
                    <a:p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GB" sz="14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STARTERS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cs typeface="Kohinoor Telugu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30055"/>
                  </a:ext>
                </a:extLst>
              </a:tr>
              <a:tr h="528824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V</a:t>
                      </a:r>
                      <a:r>
                        <a:rPr lang="cs-CZ" sz="900" b="1" i="0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eal</a:t>
                      </a:r>
                      <a:r>
                        <a:rPr lang="cs-CZ" sz="900" b="1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steak</a:t>
                      </a:r>
                      <a:r>
                        <a:rPr lang="en-GB" sz="900" b="1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TARTARE</a:t>
                      </a:r>
                      <a:r>
                        <a:rPr lang="cs-CZ" sz="900" b="1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(50g / 100 g / 250 g) </a:t>
                      </a:r>
                      <a:br>
                        <a:rPr lang="cs-CZ" sz="900" b="0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</a:b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fried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bread on lard</a:t>
                      </a:r>
                      <a:r>
                        <a:rPr lang="en-GB" sz="900" b="0" i="0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roasted garlic</a:t>
                      </a:r>
                      <a:endParaRPr lang="en-GB" sz="900" b="0" i="0" noProof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135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53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579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845458"/>
                  </a:ext>
                </a:extLst>
              </a:tr>
              <a:tr h="285711">
                <a:tc>
                  <a:txBody>
                    <a:bodyPr/>
                    <a:lstStyle/>
                    <a:p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Pharmacist´s SPREADS 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(75g) 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fresh vegetables | bread fingers 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94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050446"/>
                  </a:ext>
                </a:extLst>
              </a:tr>
              <a:tr h="189271">
                <a:tc>
                  <a:txBody>
                    <a:bodyPr/>
                    <a:lstStyle/>
                    <a:p>
                      <a:endParaRPr lang="en-GB" sz="1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42353"/>
                  </a:ext>
                </a:extLst>
              </a:tr>
              <a:tr h="336909"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SOUPS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kern="12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ea typeface="+mn-ea"/>
                        <a:cs typeface="Kohinoor Telugu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882518"/>
                  </a:ext>
                </a:extLst>
              </a:tr>
              <a:tr h="384599">
                <a:tc>
                  <a:txBody>
                    <a:bodyPr/>
                    <a:lstStyle/>
                    <a:p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Pharmacist´s GOULASH soup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toasted bread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b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</a:b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fresh marjoram in lard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87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438749"/>
                  </a:ext>
                </a:extLst>
              </a:tr>
              <a:tr h="240375">
                <a:tc>
                  <a:txBody>
                    <a:bodyPr/>
                    <a:lstStyle/>
                    <a:p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Beef BROTH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Tyrolean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dumpling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beef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neck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root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vegatables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77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157511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424373"/>
                  </a:ext>
                </a:extLst>
              </a:tr>
              <a:tr h="336909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MAIN DISHES: BEEF, VEAL and PORK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kern="12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ea typeface="+mn-ea"/>
                        <a:cs typeface="Kohinoor Telugu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200757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Top </a:t>
                      </a: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blade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STEAK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(2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3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0g)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mushroom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or pepper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corn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sauce </a:t>
                      </a:r>
                      <a:b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</a:b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roasted potatoes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449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342655"/>
                  </a:ext>
                </a:extLst>
              </a:tr>
              <a:tr h="4095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Veal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STROGANOFF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(150g</a:t>
                      </a:r>
                      <a:r>
                        <a:rPr lang="cs-CZ" sz="10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)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mushrooms | gherkins </a:t>
                      </a:r>
                      <a:endParaRPr lang="cs-CZ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wholegrain mustard | cream | chips </a:t>
                      </a:r>
                      <a:endParaRPr lang="cs-CZ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369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144755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Pork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cutlet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U.S. DUROC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(250g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)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souse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– vide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ash-baked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potatoes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jalape</a:t>
                      </a:r>
                      <a:r>
                        <a:rPr lang="cs-CZ" sz="900" b="0" i="0" kern="1200" dirty="0" err="1">
                          <a:solidFill>
                            <a:schemeClr val="dk1"/>
                          </a:solidFill>
                          <a:effectLst/>
                          <a:latin typeface="Roboto Lt" pitchFamily="2" charset="0"/>
                          <a:ea typeface="Roboto Lt" pitchFamily="2" charset="0"/>
                          <a:cs typeface="+mn-cs"/>
                        </a:rPr>
                        <a:t>ñ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sauercraut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315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68448"/>
                  </a:ext>
                </a:extLst>
              </a:tr>
              <a:tr h="189271"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486175"/>
                  </a:ext>
                </a:extLst>
              </a:tr>
              <a:tr h="336909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MAIN DISHES: AUSTRIAN INSPIRATION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kern="12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ea typeface="+mn-ea"/>
                        <a:cs typeface="Kohinoor Telugu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604879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Beef TAFELSPITZ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(200g)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root vegetables | chive dip </a:t>
                      </a:r>
                      <a:endParaRPr lang="cs-CZ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l"/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baked potato | beetroot and horseradish salad | marrowbone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3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3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485483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GRÖSTL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(Tyrolean potato meal)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pork tenderloin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bacon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b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</a:b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herbs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en-GB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frie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egg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4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638028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Vegetarian GRÖSTL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(Tyrolean potato meal)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A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lpine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cheese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Taleggio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chicory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roasted seasonal vegetables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fried egg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6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592173"/>
                  </a:ext>
                </a:extLst>
              </a:tr>
              <a:tr h="68198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V</a:t>
                      </a: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eal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SCHNITZEL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(160g) 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boiled potatoes with butter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chive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cucumber salad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Bavarian potato salad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75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752705"/>
                  </a:ext>
                </a:extLst>
              </a:tr>
              <a:tr h="202941"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677637"/>
                  </a:ext>
                </a:extLst>
              </a:tr>
              <a:tr h="336909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MAIN DISHES: CZECH INSPIRATION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kern="12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ea typeface="+mn-ea"/>
                        <a:cs typeface="Kohinoor Telugu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93234"/>
                  </a:ext>
                </a:extLst>
              </a:tr>
              <a:tr h="53776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BEEF 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Top </a:t>
                      </a: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round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in cream sauce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(160g) prepared by a traditional recipe by Magdalena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Dobromila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Rettigová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classic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yeast dumpling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served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on a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flower plate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41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229920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Pork TENDERLOIN medium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(200g)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pepper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corn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sauce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roasted potatoes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with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onion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61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446747"/>
                  </a:ext>
                </a:extLst>
              </a:tr>
              <a:tr h="3935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Stuffed</a:t>
                      </a:r>
                      <a:r>
                        <a:rPr lang="cs-CZ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c</a:t>
                      </a:r>
                      <a:r>
                        <a:rPr lang="en-GB" sz="900" b="1" i="0" kern="120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hicken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breast SUPREME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(200g)</a:t>
                      </a:r>
                      <a:r>
                        <a:rPr lang="cs-CZ" sz="900" b="0" i="0" kern="120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white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wine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cream</a:t>
                      </a:r>
                      <a:endParaRPr lang="cs-CZ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truffle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oil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butter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ed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vegetable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 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haku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maki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rice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27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8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19549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649561"/>
                  </a:ext>
                </a:extLst>
              </a:tr>
              <a:tr h="32943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DESSERTS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301863"/>
                  </a:ext>
                </a:extLst>
              </a:tr>
              <a:tr h="41368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Our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BEER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ice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cream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caramelized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malt |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gingerbread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candyfloss</a:t>
                      </a:r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119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105738"/>
                  </a:ext>
                </a:extLst>
              </a:tr>
              <a:tr h="41368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Fried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cottage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DUMPLINGS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plum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jam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soured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cream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125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931791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D307D7-6E2F-2645-A129-25CAAC16A919}"/>
              </a:ext>
            </a:extLst>
          </p:cNvPr>
          <p:cNvCxnSpPr/>
          <p:nvPr/>
        </p:nvCxnSpPr>
        <p:spPr>
          <a:xfrm>
            <a:off x="0" y="10235381"/>
            <a:ext cx="812006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0F6680-EA31-9145-B0C1-0A301969A083}"/>
              </a:ext>
            </a:extLst>
          </p:cNvPr>
          <p:cNvCxnSpPr>
            <a:cxnSpLocks/>
          </p:cNvCxnSpPr>
          <p:nvPr/>
        </p:nvCxnSpPr>
        <p:spPr>
          <a:xfrm flipV="1">
            <a:off x="4031140" y="562928"/>
            <a:ext cx="11544" cy="9672453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983D59-24D2-3747-B174-5BB63F5133F3}"/>
              </a:ext>
            </a:extLst>
          </p:cNvPr>
          <p:cNvCxnSpPr>
            <a:cxnSpLocks/>
          </p:cNvCxnSpPr>
          <p:nvPr/>
        </p:nvCxnSpPr>
        <p:spPr>
          <a:xfrm>
            <a:off x="0" y="10263822"/>
            <a:ext cx="812006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8901CC-734C-5B47-8826-A8AB6E4E0947}"/>
              </a:ext>
            </a:extLst>
          </p:cNvPr>
          <p:cNvCxnSpPr/>
          <p:nvPr/>
        </p:nvCxnSpPr>
        <p:spPr>
          <a:xfrm>
            <a:off x="0" y="562928"/>
            <a:ext cx="812006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EB06E1E-C612-FE4D-8069-04E727CABC83}"/>
              </a:ext>
            </a:extLst>
          </p:cNvPr>
          <p:cNvSpPr txBox="1"/>
          <p:nvPr/>
        </p:nvSpPr>
        <p:spPr>
          <a:xfrm>
            <a:off x="124871" y="10248805"/>
            <a:ext cx="39178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latin typeface="Roboto Light" panose="02000000000000000000" pitchFamily="2" charset="0"/>
                <a:ea typeface="Roboto Light" panose="02000000000000000000" pitchFamily="2" charset="0"/>
              </a:rPr>
              <a:t>Prices are in CZK. List of allergens is on request at staff. Weights are given in raw state. Half portions are charged at 70% of the original price. </a:t>
            </a:r>
          </a:p>
          <a:p>
            <a:endParaRPr lang="en-GB" sz="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CZ" sz="600" dirty="0">
                <a:latin typeface="Roboto Light" panose="02000000000000000000" pitchFamily="2" charset="0"/>
                <a:ea typeface="Roboto Light" panose="02000000000000000000" pitchFamily="2" charset="0"/>
              </a:rPr>
              <a:t>Chef: </a:t>
            </a:r>
            <a:r>
              <a:rPr lang="cs-CZ" sz="600" dirty="0">
                <a:latin typeface="Roboto Light" panose="02000000000000000000" pitchFamily="2" charset="0"/>
                <a:ea typeface="Roboto Light" panose="02000000000000000000" pitchFamily="2" charset="0"/>
              </a:rPr>
              <a:t>Jiří Soukup</a:t>
            </a:r>
          </a:p>
          <a:p>
            <a:r>
              <a:rPr lang="cs-CZ" sz="600" dirty="0">
                <a:latin typeface="Roboto Light" panose="02000000000000000000" pitchFamily="2" charset="0"/>
                <a:ea typeface="Roboto Light" panose="02000000000000000000" pitchFamily="2" charset="0"/>
              </a:rPr>
              <a:t>Manager: Michal Pečený</a:t>
            </a:r>
            <a:endParaRPr lang="en-CZ" sz="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15C310-00CE-3A46-B549-BF30CBDD99D2}"/>
              </a:ext>
            </a:extLst>
          </p:cNvPr>
          <p:cNvSpPr txBox="1"/>
          <p:nvPr/>
        </p:nvSpPr>
        <p:spPr>
          <a:xfrm>
            <a:off x="3935160" y="10248805"/>
            <a:ext cx="4060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Re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s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ervation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735 123 648</a:t>
            </a:r>
          </a:p>
          <a:p>
            <a:pPr algn="r"/>
            <a:r>
              <a:rPr lang="en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Facebook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&amp; Instagram</a:t>
            </a:r>
            <a:r>
              <a:rPr lang="en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@</a:t>
            </a:r>
            <a:r>
              <a:rPr lang="cs-CZ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lekarnaplzen</a:t>
            </a:r>
            <a:endParaRPr lang="en-CZ" sz="7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r"/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Wifi: </a:t>
            </a:r>
            <a:r>
              <a:rPr lang="cs-CZ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Lekarna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PUBLIC, </a:t>
            </a:r>
            <a:r>
              <a:rPr lang="cs-CZ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Password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lekarna123</a:t>
            </a:r>
            <a:endParaRPr lang="en-CZ" sz="7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r"/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Web: www.hospodskalekarna.cz</a:t>
            </a:r>
          </a:p>
          <a:p>
            <a:pPr algn="r"/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Ad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d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ress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Náměstí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Republiky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97/9, Plzeň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FE98D7B-17F2-3241-8F45-9C43180EF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11542" t="37247" r="10507" b="36695"/>
          <a:stretch/>
        </p:blipFill>
        <p:spPr>
          <a:xfrm>
            <a:off x="3098674" y="86495"/>
            <a:ext cx="1864932" cy="441007"/>
          </a:xfrm>
          <a:prstGeom prst="rect">
            <a:avLst/>
          </a:prstGeom>
        </p:spPr>
      </p:pic>
      <p:graphicFrame>
        <p:nvGraphicFramePr>
          <p:cNvPr id="33" name="Table 16">
            <a:extLst>
              <a:ext uri="{FF2B5EF4-FFF2-40B4-BE49-F238E27FC236}">
                <a16:creationId xmlns:a16="http://schemas.microsoft.com/office/drawing/2014/main" id="{D93C41E8-FD81-6443-AFCE-5633C708E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97557"/>
              </p:ext>
            </p:extLst>
          </p:nvPr>
        </p:nvGraphicFramePr>
        <p:xfrm>
          <a:off x="4141902" y="626502"/>
          <a:ext cx="3917812" cy="990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05">
                  <a:extLst>
                    <a:ext uri="{9D8B030D-6E8A-4147-A177-3AD203B41FA5}">
                      <a16:colId xmlns:a16="http://schemas.microsoft.com/office/drawing/2014/main" val="1821973764"/>
                    </a:ext>
                  </a:extLst>
                </a:gridCol>
                <a:gridCol w="418407">
                  <a:extLst>
                    <a:ext uri="{9D8B030D-6E8A-4147-A177-3AD203B41FA5}">
                      <a16:colId xmlns:a16="http://schemas.microsoft.com/office/drawing/2014/main" val="1670579073"/>
                    </a:ext>
                  </a:extLst>
                </a:gridCol>
              </a:tblGrid>
              <a:tr h="336942"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SALADS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kern="12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ea typeface="+mn-ea"/>
                        <a:cs typeface="Kohinoor Telugu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endParaRPr lang="en-GB" sz="8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047137"/>
                  </a:ext>
                </a:extLst>
              </a:tr>
              <a:tr h="372219">
                <a:tc>
                  <a:txBody>
                    <a:bodyPr/>
                    <a:lstStyle/>
                    <a:p>
                      <a:pPr marL="0" marR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Mixed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LEAF SALAD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styrian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pumpkin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oil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mustard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honey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marR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pumpkin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seeds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209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35641"/>
                  </a:ext>
                </a:extLst>
              </a:tr>
              <a:tr h="78145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Whipped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GOAT cheese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beetroot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plum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jam |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mint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oil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fresh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bread</a:t>
                      </a:r>
                      <a:endParaRPr lang="cs-CZ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Parisian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potatoes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with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SALMON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smoked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salmon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soured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cream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kohlrabi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dill</a:t>
                      </a:r>
                      <a:endParaRPr lang="cs-CZ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225</a:t>
                      </a:r>
                    </a:p>
                    <a:p>
                      <a:pPr marL="0" algn="ctr" defTabSz="811987" rtl="0" eaLnBrk="1" latinLnBrk="0" hangingPunct="1"/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algn="ctr" defTabSz="811987" rtl="0" eaLnBrk="1" latinLnBrk="0" hangingPunct="1"/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255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779382"/>
                  </a:ext>
                </a:extLst>
              </a:tr>
              <a:tr h="508631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Mixed 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VEGETABLE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salad</a:t>
                      </a:r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CUCUMBER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salad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75</a:t>
                      </a:r>
                    </a:p>
                    <a:p>
                      <a:pPr marL="0" algn="ctr" defTabSz="811987" rtl="0" eaLnBrk="1" latinLnBrk="0" hangingPunct="1"/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68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434330"/>
                  </a:ext>
                </a:extLst>
              </a:tr>
              <a:tr h="23580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Toasted herb / garlic 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baguette</a:t>
                      </a: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55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518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808128"/>
                  </a:ext>
                </a:extLst>
              </a:tr>
              <a:tr h="303138">
                <a:tc gridSpan="2">
                  <a:txBody>
                    <a:bodyPr/>
                    <a:lstStyle/>
                    <a:p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APPETIZERS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cs typeface="Kohinoor Telugu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30055"/>
                  </a:ext>
                </a:extLst>
              </a:tr>
              <a:tr h="2358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Veal</a:t>
                      </a:r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cs-CZ" sz="900" b="1" i="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fillet</a:t>
                      </a:r>
                      <a:r>
                        <a:rPr lang="cs-CZ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T</a:t>
                      </a:r>
                      <a:r>
                        <a:rPr lang="cs-CZ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AGLIATTA</a:t>
                      </a:r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(100g)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rocket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salad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toasted b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</a:t>
                      </a:r>
                      <a:r>
                        <a:rPr lang="en-GB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gu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</a:t>
                      </a:r>
                      <a:r>
                        <a:rPr lang="en-GB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tte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89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168836"/>
                  </a:ext>
                </a:extLst>
              </a:tr>
              <a:tr h="2358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Seared</a:t>
                      </a:r>
                      <a:r>
                        <a:rPr lang="cs-CZ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T</a:t>
                      </a:r>
                      <a:r>
                        <a:rPr lang="en-GB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RIPES </a:t>
                      </a:r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(120g)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garlic-chive dip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toasted bread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Futura Medium" panose="020B0602020204020303" pitchFamily="34" charset="-79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125</a:t>
                      </a: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788373"/>
                  </a:ext>
                </a:extLst>
              </a:tr>
              <a:tr h="4740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P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astrami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sandwich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HOSPODSKA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smoked beef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homemade bread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spicy dressing with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sauerkraut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pickled vegetable salad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Futura Medium" panose="020B0602020204020303" pitchFamily="34" charset="-79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83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845458"/>
                  </a:ext>
                </a:extLst>
              </a:tr>
              <a:tr h="37221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Pulled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PORK in lard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(120g)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onion | garlic | fresh marjoram </a:t>
                      </a:r>
                      <a:b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</a:b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bread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119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428970"/>
                  </a:ext>
                </a:extLst>
              </a:tr>
              <a:tr h="3469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Bavarian</a:t>
                      </a:r>
                      <a:r>
                        <a:rPr lang="cs-CZ" sz="900" b="1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SAUSAGES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our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curry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sause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bread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Futura Medium" panose="020B0602020204020303" pitchFamily="34" charset="-79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129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438749"/>
                  </a:ext>
                </a:extLst>
              </a:tr>
              <a:tr h="37221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Fried potato </a:t>
                      </a:r>
                      <a:r>
                        <a:rPr lang="en-GB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C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RISPS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(400g)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salt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ed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or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paprika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flavoured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smoked mayonnaise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Aioli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(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roasted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garlic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noProof="0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mayonaise</a:t>
                      </a:r>
                      <a:r>
                        <a:rPr lang="cs-CZ" sz="900" b="0" i="0" u="none" strike="noStrike" noProof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Futura Medium" panose="020B0602020204020303" pitchFamily="34" charset="-79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</a:t>
                      </a:r>
                      <a:r>
                        <a:rPr lang="cs-CZ" sz="900" b="0" i="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75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88747"/>
                  </a:ext>
                </a:extLst>
              </a:tr>
              <a:tr h="16684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897038"/>
                  </a:ext>
                </a:extLst>
              </a:tr>
              <a:tr h="311592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kern="1200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CHEF´S RECOMMENDATION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cs typeface="Kohinoor Telugu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83471"/>
                  </a:ext>
                </a:extLst>
              </a:tr>
              <a:tr h="248968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FROG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legs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white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wine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garlic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butter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garlic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bread</a:t>
                      </a:r>
                      <a:endParaRPr lang="cs-CZ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195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885279"/>
                  </a:ext>
                </a:extLst>
              </a:tr>
              <a:tr h="372219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Duck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TONGUES in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onion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sauce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seared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lard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spring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onion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b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</a:b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fresh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bread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538275"/>
                  </a:ext>
                </a:extLst>
              </a:tr>
              <a:tr h="31287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Backed</a:t>
                      </a:r>
                      <a:r>
                        <a:rPr lang="cs-CZ" sz="900" b="1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 BEERCHEESE tartare 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| cheese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curd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| Pilsner Urquell | malt |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bread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 </a:t>
                      </a:r>
                      <a:endParaRPr lang="en-GB" sz="2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Kohinoor Telugu Light" panose="02000000000000000000" pitchFamily="2" charset="77"/>
                        </a:rPr>
                        <a:t>145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997398"/>
                  </a:ext>
                </a:extLst>
              </a:tr>
              <a:tr h="16684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latinLnBrk="0" hangingPunct="1"/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843908"/>
                  </a:ext>
                </a:extLst>
              </a:tr>
              <a:tr h="3115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PHARMACIST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´</a:t>
                      </a:r>
                      <a:r>
                        <a:rPr lang="cs-CZ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S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OFF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-</a:t>
                      </a:r>
                      <a:r>
                        <a:rPr lang="cs-CZ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THE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-</a:t>
                      </a:r>
                      <a:r>
                        <a:rPr lang="cs-CZ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MENU</a:t>
                      </a:r>
                      <a:r>
                        <a:rPr lang="en-GB" sz="1400" b="1" noProof="0" dirty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cs typeface="Kohinoor Telugu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i="0" noProof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965558"/>
                  </a:ext>
                </a:extLst>
              </a:tr>
              <a:tr h="5086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Pharmacist´s </a:t>
                      </a:r>
                      <a:r>
                        <a:rPr lang="en-GB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delica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tessen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are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sold fundamentally „under the counter“ by our tap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st</a:t>
                      </a:r>
                      <a:r>
                        <a:rPr lang="en-GB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ers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, and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waiting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staff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GB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:) Just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ask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us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 to </a:t>
                      </a:r>
                      <a:r>
                        <a:rPr lang="cs-CZ" sz="900" b="0" i="0" kern="1200" noProof="0" dirty="0" err="1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find</a:t>
                      </a:r>
                      <a:r>
                        <a:rPr lang="cs-CZ" sz="900" b="0" i="0" kern="1200" noProof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Futura Medium" panose="020B0602020204020303" pitchFamily="34" charset="-79"/>
                          <a:sym typeface="Wingdings" pitchFamily="2" charset="2"/>
                        </a:rPr>
                        <a:t> out more….</a:t>
                      </a:r>
                      <a:endParaRPr lang="en-GB" sz="9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Futura Medium" panose="020B0602020204020303" pitchFamily="34" charset="-79"/>
                        <a:sym typeface="Wingdings" pitchFamily="2" charset="2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i="0" noProof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496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noProof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420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" b="0" i="0" kern="1200" noProof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i="0" kern="120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987310"/>
                  </a:ext>
                </a:extLst>
              </a:tr>
              <a:tr h="3115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noProof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GB" sz="1400" b="1" noProof="0">
                          <a:solidFill>
                            <a:schemeClr val="tx1"/>
                          </a:solidFill>
                          <a:latin typeface="Red Stag" panose="02000503000000000000" pitchFamily="2" charset="0"/>
                          <a:cs typeface="Kohinoor Telugu" panose="02000000000000000000" pitchFamily="2" charset="77"/>
                        </a:rPr>
                        <a:t>ABOUT LÉKÁRNA </a:t>
                      </a:r>
                      <a:r>
                        <a:rPr lang="en-GB" sz="1400" b="1" kern="1200" noProof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noProof="0">
                        <a:solidFill>
                          <a:schemeClr val="tx1"/>
                        </a:solidFill>
                        <a:latin typeface="Red Stag" panose="02000503000000000000" pitchFamily="2" charset="0"/>
                        <a:cs typeface="Kohinoor Telugu" panose="02000000000000000000" pitchFamily="2" charset="77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i="0" noProof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430213"/>
                  </a:ext>
                </a:extLst>
              </a:tr>
              <a:tr h="2024322"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The pub and restaurant LÉKÁRNA </a:t>
                      </a:r>
                      <a:r>
                        <a:rPr lang="cs-CZ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are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 joined by a rich history of an amazing house with </a:t>
                      </a:r>
                      <a:r>
                        <a:rPr lang="cs-CZ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a 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perfect Pilsner tank beer, quality and modern </a:t>
                      </a:r>
                      <a:r>
                        <a:rPr lang="cs-CZ" sz="1100" b="0" i="0" kern="1200" noProof="0" dirty="0" err="1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quisine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, ŠPORK spirits and carefully selected wines.</a:t>
                      </a:r>
                    </a:p>
                    <a:p>
                      <a:pPr algn="just" fontAlgn="base"/>
                      <a:endParaRPr lang="en-GB" sz="1100" b="0" i="0" kern="1200" noProof="0" dirty="0">
                        <a:solidFill>
                          <a:schemeClr val="dk1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  <a:p>
                      <a:pPr algn="just" fontAlgn="base"/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LÉKÁRNA is a place where the spirit of Pilsner barfly returns and where we pay </a:t>
                      </a:r>
                      <a:r>
                        <a:rPr lang="cs-CZ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a 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great attention to make your e</a:t>
                      </a:r>
                      <a:r>
                        <a:rPr lang="cs-CZ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ach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 visit a real </a:t>
                      </a:r>
                      <a:r>
                        <a:rPr lang="cs-CZ" sz="1100" b="0" i="0" kern="1200" noProof="0" dirty="0" err="1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great</a:t>
                      </a:r>
                      <a:r>
                        <a:rPr lang="cs-CZ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experience!</a:t>
                      </a:r>
                    </a:p>
                    <a:p>
                      <a:pPr algn="r" fontAlgn="base"/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We look forward to</a:t>
                      </a:r>
                      <a:r>
                        <a:rPr lang="cs-CZ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 </a:t>
                      </a:r>
                      <a:r>
                        <a:rPr lang="cs-CZ" sz="1100" b="0" i="0" kern="1200" noProof="0" dirty="0" err="1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seeing</a:t>
                      </a:r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 you!</a:t>
                      </a:r>
                    </a:p>
                    <a:p>
                      <a:pPr algn="r" fontAlgn="base"/>
                      <a:r>
                        <a:rPr lang="en-GB" sz="1100" b="0" i="0" kern="1200" noProof="0" dirty="0">
                          <a:solidFill>
                            <a:schemeClr val="dk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+mn-cs"/>
                        </a:rPr>
                        <a:t>Your Pharmacists ❤️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0" i="0" kern="1200" noProof="0" dirty="0">
                        <a:solidFill>
                          <a:schemeClr val="tx1"/>
                        </a:solidFill>
                        <a:latin typeface="Red Stag" panose="02000503000000000000" pitchFamily="2" charset="0"/>
                        <a:ea typeface="Roboto Light" panose="02000000000000000000" pitchFamily="2" charset="0"/>
                        <a:cs typeface="Futura Medium" panose="020B0602020204020303" pitchFamily="34" charset="-79"/>
                      </a:endParaRPr>
                    </a:p>
                  </a:txBody>
                  <a:tcPr marL="99939" marR="99939" marT="49970" marB="499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900" b="0" i="0" noProof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  <a:cs typeface="Kohinoor Telugu Light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373315"/>
                  </a:ext>
                </a:extLst>
              </a:tr>
            </a:tbl>
          </a:graphicData>
        </a:graphic>
      </p:graphicFrame>
      <p:pic>
        <p:nvPicPr>
          <p:cNvPr id="22" name="Picture 1">
            <a:extLst>
              <a:ext uri="{FF2B5EF4-FFF2-40B4-BE49-F238E27FC236}">
                <a16:creationId xmlns:a16="http://schemas.microsoft.com/office/drawing/2014/main" id="{2BF8AF58-F76C-4D51-84FD-209B733C38E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9491" y="5225806"/>
            <a:ext cx="150759" cy="154349"/>
          </a:xfrm>
          <a:prstGeom prst="rect">
            <a:avLst/>
          </a:prstGeom>
        </p:spPr>
      </p:pic>
      <p:pic>
        <p:nvPicPr>
          <p:cNvPr id="23" name="Picture 1">
            <a:extLst>
              <a:ext uri="{FF2B5EF4-FFF2-40B4-BE49-F238E27FC236}">
                <a16:creationId xmlns:a16="http://schemas.microsoft.com/office/drawing/2014/main" id="{9FBA9634-5260-4C37-A959-85BC2E9A29B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384" y="6003843"/>
            <a:ext cx="150759" cy="154349"/>
          </a:xfrm>
          <a:prstGeom prst="rect">
            <a:avLst/>
          </a:prstGeom>
        </p:spPr>
      </p:pic>
      <p:pic>
        <p:nvPicPr>
          <p:cNvPr id="29" name="Picture 1">
            <a:extLst>
              <a:ext uri="{FF2B5EF4-FFF2-40B4-BE49-F238E27FC236}">
                <a16:creationId xmlns:a16="http://schemas.microsoft.com/office/drawing/2014/main" id="{093A3F0A-BD77-4FED-A3CE-D84C947C4D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1607" y="5600944"/>
            <a:ext cx="150759" cy="154349"/>
          </a:xfrm>
          <a:prstGeom prst="rect">
            <a:avLst/>
          </a:prstGeom>
        </p:spPr>
      </p:pic>
      <p:pic>
        <p:nvPicPr>
          <p:cNvPr id="30" name="Picture 1">
            <a:extLst>
              <a:ext uri="{FF2B5EF4-FFF2-40B4-BE49-F238E27FC236}">
                <a16:creationId xmlns:a16="http://schemas.microsoft.com/office/drawing/2014/main" id="{712A4B2B-9D91-4BB8-8117-C6E7491B31B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384" y="3887149"/>
            <a:ext cx="150759" cy="154349"/>
          </a:xfrm>
          <a:prstGeom prst="rect">
            <a:avLst/>
          </a:prstGeom>
        </p:spPr>
      </p:pic>
      <p:pic>
        <p:nvPicPr>
          <p:cNvPr id="35" name="Picture 1">
            <a:extLst>
              <a:ext uri="{FF2B5EF4-FFF2-40B4-BE49-F238E27FC236}">
                <a16:creationId xmlns:a16="http://schemas.microsoft.com/office/drawing/2014/main" id="{7DA9AB1D-4725-4C16-A6F7-A71D302BC2F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92594" y="1043680"/>
            <a:ext cx="150759" cy="154349"/>
          </a:xfrm>
          <a:prstGeom prst="rect">
            <a:avLst/>
          </a:prstGeom>
        </p:spPr>
      </p:pic>
      <p:pic>
        <p:nvPicPr>
          <p:cNvPr id="19" name="Picture 1">
            <a:extLst>
              <a:ext uri="{FF2B5EF4-FFF2-40B4-BE49-F238E27FC236}">
                <a16:creationId xmlns:a16="http://schemas.microsoft.com/office/drawing/2014/main" id="{26F0401B-4F3A-428A-9FD6-BCB37595CE8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82945" y="1826725"/>
            <a:ext cx="150759" cy="154349"/>
          </a:xfrm>
          <a:prstGeom prst="rect">
            <a:avLst/>
          </a:prstGeom>
        </p:spPr>
      </p:pic>
      <p:pic>
        <p:nvPicPr>
          <p:cNvPr id="20" name="Picture 1">
            <a:extLst>
              <a:ext uri="{FF2B5EF4-FFF2-40B4-BE49-F238E27FC236}">
                <a16:creationId xmlns:a16="http://schemas.microsoft.com/office/drawing/2014/main" id="{F3998824-67DA-4830-B8F0-DBFB50A0D85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90715" y="5163831"/>
            <a:ext cx="150759" cy="154349"/>
          </a:xfrm>
          <a:prstGeom prst="rect">
            <a:avLst/>
          </a:prstGeom>
        </p:spPr>
      </p:pic>
      <p:pic>
        <p:nvPicPr>
          <p:cNvPr id="18" name="Picture 1">
            <a:extLst>
              <a:ext uri="{FF2B5EF4-FFF2-40B4-BE49-F238E27FC236}">
                <a16:creationId xmlns:a16="http://schemas.microsoft.com/office/drawing/2014/main" id="{3CAE41AF-1652-3483-CB97-63980EB4734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82945" y="2301657"/>
            <a:ext cx="150759" cy="154349"/>
          </a:xfrm>
          <a:prstGeom prst="rect">
            <a:avLst/>
          </a:prstGeom>
        </p:spPr>
      </p:pic>
      <p:pic>
        <p:nvPicPr>
          <p:cNvPr id="21" name="Picture 1">
            <a:extLst>
              <a:ext uri="{FF2B5EF4-FFF2-40B4-BE49-F238E27FC236}">
                <a16:creationId xmlns:a16="http://schemas.microsoft.com/office/drawing/2014/main" id="{6B4F5460-CE21-5292-CC3F-9F4F3BAE07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82945" y="2595946"/>
            <a:ext cx="150759" cy="15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9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D307D7-6E2F-2645-A129-25CAAC16A919}"/>
              </a:ext>
            </a:extLst>
          </p:cNvPr>
          <p:cNvCxnSpPr/>
          <p:nvPr/>
        </p:nvCxnSpPr>
        <p:spPr>
          <a:xfrm>
            <a:off x="0" y="10235381"/>
            <a:ext cx="812006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54F6AA-9FC8-184C-B3E7-F464400EB2E8}"/>
              </a:ext>
            </a:extLst>
          </p:cNvPr>
          <p:cNvCxnSpPr/>
          <p:nvPr/>
        </p:nvCxnSpPr>
        <p:spPr>
          <a:xfrm>
            <a:off x="0" y="10252246"/>
            <a:ext cx="812006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D350775-1185-1340-A51B-04A07496CBF2}"/>
              </a:ext>
            </a:extLst>
          </p:cNvPr>
          <p:cNvCxnSpPr/>
          <p:nvPr/>
        </p:nvCxnSpPr>
        <p:spPr>
          <a:xfrm>
            <a:off x="0" y="562928"/>
            <a:ext cx="812006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E3C92A-D441-4B42-8945-06B1AE87D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81328"/>
              </p:ext>
            </p:extLst>
          </p:nvPr>
        </p:nvGraphicFramePr>
        <p:xfrm>
          <a:off x="90164" y="627738"/>
          <a:ext cx="3852000" cy="9564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000">
                  <a:extLst>
                    <a:ext uri="{9D8B030D-6E8A-4147-A177-3AD203B41FA5}">
                      <a16:colId xmlns:a16="http://schemas.microsoft.com/office/drawing/2014/main" val="12900216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5158537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389709"/>
                    </a:ext>
                  </a:extLst>
                </a:gridCol>
              </a:tblGrid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GB" sz="16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WHITE WINE </a:t>
                      </a:r>
                      <a:r>
                        <a:rPr lang="en-GB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0,15L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0,75l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002270"/>
                  </a:ext>
                </a:extLst>
              </a:tr>
              <a:tr h="17218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Pinot gris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Obelisk | PS | semi-dry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39</a:t>
                      </a:r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243641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Riesling</a:t>
                      </a:r>
                      <a:r>
                        <a:rPr lang="en-GB" sz="900" b="0" i="0" u="none" strike="noStrike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Germany | Dr. Loosen | Mosel | dry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96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480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030054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Pálava</a:t>
                      </a: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Obelisk | VZH </a:t>
                      </a:r>
                      <a:r>
                        <a:rPr lang="en-GB" sz="900" b="0" i="0" u="none" strike="noStrike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dry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114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570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13971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Sauvignon | Italy | Scolaris | Gorizia </a:t>
                      </a:r>
                      <a:r>
                        <a:rPr lang="en-GB" sz="900" b="0" i="0" u="none" strike="noStrike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dry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902650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Ryzlink vlašský | Obelisk | PS | semi-dry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589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141657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182276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ROSE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 WINE</a:t>
                      </a:r>
                      <a:r>
                        <a:rPr lang="en-GB" sz="16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0,15L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0,75l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15931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Cuvée rosé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| Obelisk | semi-dry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44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87871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38691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GB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RED WINE</a:t>
                      </a:r>
                      <a:r>
                        <a:rPr lang="en-GB" sz="16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0,15L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0,75l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1003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Primitivo</a:t>
                      </a: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Italy | Cantine de Falco | Puglia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96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480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096771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Odoardi Terra Damia | Italy | Calabria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28136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Odoardi GB IGT | Italy | Calabria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850</a:t>
                      </a:r>
                      <a:endParaRPr lang="en-CZ" sz="900" b="0" i="0" u="none" strike="noStrike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86169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Rioja Gran 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Reserva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Spain | Leza García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990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858071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562784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GB" sz="16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CHAMPAGNE </a:t>
                      </a:r>
                      <a:r>
                        <a:rPr lang="en-GB" sz="1600" b="1" kern="1200" noProof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971666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Jean Guérinot | Blanc de Blancs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545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600368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41808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GB" sz="16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PROSECCO &amp; SECT </a:t>
                      </a:r>
                      <a:r>
                        <a:rPr lang="en-GB" sz="1600" b="1" kern="1200" noProof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0,15L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0,75l 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1696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Prosecco 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Valdobiadenne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DOC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114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570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367033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Bohemia Sekt Prestige Chardonnay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----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356534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006298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HOMEMADE DRINKS</a:t>
                      </a:r>
                      <a:r>
                        <a:rPr lang="en-GB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960208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Homemade l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monade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by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daily offer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69</a:t>
                      </a:r>
                      <a:endParaRPr lang="en-GB" sz="900" b="0" i="0" u="none" strike="noStrike" kern="1200" dirty="0">
                        <a:solidFill>
                          <a:schemeClr val="dk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177727"/>
                  </a:ext>
                </a:extLst>
              </a:tr>
              <a:tr h="336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Jug of water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0,5l</a:t>
                      </a:r>
                    </a:p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1,0l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45</a:t>
                      </a:r>
                      <a:endParaRPr lang="en-GB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 fontAlgn="ctr"/>
                      <a:r>
                        <a:rPr lang="cs-CZ" sz="900" b="0" i="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75</a:t>
                      </a:r>
                      <a:endParaRPr lang="en-GB" sz="900" b="0" i="0" u="none" strike="noStrike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945206"/>
                  </a:ext>
                </a:extLst>
              </a:tr>
              <a:tr h="28091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Espresso Tonic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(espresso | Thomas Henry Tonic)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388371"/>
                  </a:ext>
                </a:extLst>
              </a:tr>
              <a:tr h="175137">
                <a:tc>
                  <a:txBody>
                    <a:bodyPr/>
                    <a:lstStyle/>
                    <a:p>
                      <a:pPr marL="0" algn="l" defTabSz="811987" rtl="0" eaLnBrk="1" fontAlgn="ctr" latinLnBrk="0" hangingPunct="1"/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fontAlgn="ctr" latinLnBrk="0" hangingPunct="1"/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fontAlgn="ctr" latinLnBrk="0" hangingPunct="1"/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81694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COFFEE</a:t>
                      </a:r>
                      <a:r>
                        <a:rPr lang="en-GB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&amp; </a:t>
                      </a:r>
                      <a:r>
                        <a:rPr lang="cs-CZ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TEA</a:t>
                      </a:r>
                      <a:r>
                        <a:rPr lang="en-GB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673326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Espresso Reserva  | Ristretto | Lungo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670259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Espresso Doppio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363363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Cappuccino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38238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We can also prepare</a:t>
                      </a:r>
                      <a:r>
                        <a:rPr lang="cs-CZ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your</a:t>
                      </a:r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coffee in a decaffeinated</a:t>
                      </a:r>
                      <a:r>
                        <a:rPr lang="cs-CZ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version</a:t>
                      </a:r>
                      <a:r>
                        <a:rPr lang="cs-CZ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.</a:t>
                      </a:r>
                      <a:endParaRPr lang="en-CZ" sz="700" b="0" i="1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17854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Fresh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mint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/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ginger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59447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Dilmah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: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black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fruit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green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54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386225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546084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JUICES RAUCH</a:t>
                      </a:r>
                      <a:r>
                        <a:rPr lang="en-GB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364454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Orange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Apple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147963"/>
                  </a:ext>
                </a:extLst>
              </a:tr>
              <a:tr h="154379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766687"/>
                  </a:ext>
                </a:extLst>
              </a:tr>
              <a:tr h="3043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SOFT DRINKS</a:t>
                      </a:r>
                      <a:r>
                        <a:rPr lang="en-GB" sz="16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en-GB" sz="16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692714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Royal Crown Cola | Slim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0,25l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355101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Kofola Original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0,25l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52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823211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Thomas Henry Tonic Water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Ginger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Beer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72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32460"/>
                  </a:ext>
                </a:extLst>
              </a:tr>
              <a:tr h="1735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Rajec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water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0,33l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42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960011"/>
                  </a:ext>
                </a:extLst>
              </a:tr>
              <a:tr h="2031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Red Bull Original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0,25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412959"/>
                  </a:ext>
                </a:extLst>
              </a:tr>
              <a:tr h="295132"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Targa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Florio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from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Sicilian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citrus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0,25l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066231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94241AE-621C-2C46-8908-C18C66E94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65410"/>
              </p:ext>
            </p:extLst>
          </p:nvPr>
        </p:nvGraphicFramePr>
        <p:xfrm>
          <a:off x="4177899" y="2331682"/>
          <a:ext cx="3852000" cy="7814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000">
                  <a:extLst>
                    <a:ext uri="{9D8B030D-6E8A-4147-A177-3AD203B41FA5}">
                      <a16:colId xmlns:a16="http://schemas.microsoft.com/office/drawing/2014/main" val="12900216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5158537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0389709"/>
                    </a:ext>
                  </a:extLst>
                </a:gridCol>
              </a:tblGrid>
              <a:tr h="3250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CZ" sz="14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ŠPORK </a:t>
                      </a:r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CZ" sz="14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4CL</a:t>
                      </a:r>
                      <a:r>
                        <a:rPr lang="en-CZ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559558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Medová hruška 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</a:t>
                      </a:r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Honey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pear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</a:t>
                      </a:r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149898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Hruškovice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Pear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894654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Hruškovice Barrique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Pear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24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00330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Slivovice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Plum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82424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Meruňkovice 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</a:t>
                      </a:r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Apricot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</a:t>
                      </a:r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926010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Peppermint Premium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182276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Griotka Premium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87871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Vodka Premium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773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38691"/>
                  </a:ext>
                </a:extLst>
              </a:tr>
              <a:tr h="2932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en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GIN &amp; </a:t>
                      </a:r>
                      <a:r>
                        <a:rPr lang="cs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TONICS</a:t>
                      </a:r>
                      <a:r>
                        <a:rPr lang="cs-CZ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, COCKTAILS</a:t>
                      </a:r>
                      <a:r>
                        <a:rPr lang="en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CZ" sz="14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Z" sz="900" b="1" i="0" u="none" strike="noStrike" kern="1200" dirty="0">
                        <a:solidFill>
                          <a:schemeClr val="dk1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1003"/>
                  </a:ext>
                </a:extLst>
              </a:tr>
              <a:tr h="1881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Gin Gordon’s (Brit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ain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&amp; Thomas Henry Tonic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Z" sz="7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94353"/>
                  </a:ext>
                </a:extLst>
              </a:tr>
              <a:tr h="1881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Pink Gin Gordon’s (Brit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ain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&amp; Thomas Henry Tonic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Z" sz="7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617048"/>
                  </a:ext>
                </a:extLst>
              </a:tr>
              <a:tr h="188199">
                <a:tc gridSpan="2"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Špork </a:t>
                      </a:r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Craft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Gin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(CZE) &amp;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Thomas Henry Tonic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135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943648"/>
                  </a:ext>
                </a:extLst>
              </a:tr>
              <a:tr h="1881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Malfy Gin Grapefruit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Italy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 &amp; Thomas Henry Tonic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Z" sz="7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912602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Roku gin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(Japan)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&amp; Thomas Henry Tonic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313477"/>
                  </a:ext>
                </a:extLst>
              </a:tr>
              <a:tr h="1881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Nealko Gin Ceder’s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(JAR) &amp; Thomas Henry Tonic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Z" sz="7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366898"/>
                  </a:ext>
                </a:extLst>
              </a:tr>
              <a:tr h="1671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Moscow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/Czech mule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Smirnoff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vodka/Becherovka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Ginger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beer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|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lime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164011"/>
                  </a:ext>
                </a:extLst>
              </a:tr>
              <a:tr h="364178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Aperol Spritz</a:t>
                      </a:r>
                    </a:p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(Aperol | Perlsecco | soda |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orange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125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95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37965"/>
                  </a:ext>
                </a:extLst>
              </a:tr>
              <a:tr h="3250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SPIRITS </a:t>
                      </a:r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CZ" sz="14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4cl</a:t>
                      </a:r>
                      <a:r>
                        <a:rPr lang="en-CZ" sz="1600" b="0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465359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Vodka: Smirnoff Red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42149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Rum: Captain Morgan Spiced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309322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Rum: Legendario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181405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Rum: Diplomatico 12y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244405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Rum: Zacapa Centenario 23y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165288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Rum: Božkov Republica Exclusive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3510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Whiskey (I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reland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): Tullamore Dew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356544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Whisky (S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cotland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): Johnnie Walker Red Label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53213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Whisky (S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cotland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): Johnnie Walker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Black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Label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257707"/>
                  </a:ext>
                </a:extLst>
              </a:tr>
              <a:tr h="1881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Whiskey (Tennessee): Jack Daniel’s | Honey 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Z" sz="7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516598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Cognac: Courvoisier VSOP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355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fontAlgn="ctr" latinLnBrk="0" hangingPunct="1"/>
                      <a:endParaRPr lang="en-CZ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11987" rtl="0" eaLnBrk="1" fontAlgn="ctr" latinLnBrk="0" hangingPunct="1"/>
                      <a:endParaRPr lang="en-CZ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408488"/>
                  </a:ext>
                </a:extLst>
              </a:tr>
              <a:tr h="3250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APERITIVES</a:t>
                      </a:r>
                      <a:r>
                        <a:rPr lang="en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&amp; </a:t>
                      </a:r>
                      <a:r>
                        <a:rPr lang="cs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DIGESTIVES</a:t>
                      </a:r>
                      <a:r>
                        <a:rPr lang="en-CZ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  <a:cs typeface="Kohinoor Telugu" panose="02000000000000000000" pitchFamily="2" charset="77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CZ" sz="14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10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4cl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996530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Bartida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Eggnog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91521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Becherovka 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208540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Fernet Stock | Citrus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39933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Jägermeister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107570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92650DFB-EA38-5347-9CF6-DFFC2BCDC6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11542" t="37247" r="10507" b="36695"/>
          <a:stretch/>
        </p:blipFill>
        <p:spPr>
          <a:xfrm>
            <a:off x="3098674" y="86495"/>
            <a:ext cx="1864932" cy="44100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93AACC8-CBFD-494C-A22A-E7A05822F65F}"/>
              </a:ext>
            </a:extLst>
          </p:cNvPr>
          <p:cNvSpPr txBox="1"/>
          <p:nvPr/>
        </p:nvSpPr>
        <p:spPr>
          <a:xfrm>
            <a:off x="39522" y="10227707"/>
            <a:ext cx="3867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latin typeface="Roboto Light" panose="02000000000000000000" pitchFamily="2" charset="0"/>
                <a:ea typeface="Roboto Light" panose="02000000000000000000" pitchFamily="2" charset="0"/>
              </a:rPr>
              <a:t>Prices are in CZK. List of allergens is on request at staff. Weights are given in raw state. Half portions are charged at 70% of the original price. </a:t>
            </a:r>
          </a:p>
          <a:p>
            <a:endParaRPr lang="en-GB" sz="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CZ" sz="600" dirty="0">
                <a:latin typeface="Roboto Light" panose="02000000000000000000" pitchFamily="2" charset="0"/>
                <a:ea typeface="Roboto Light" panose="02000000000000000000" pitchFamily="2" charset="0"/>
              </a:rPr>
              <a:t>Chef: </a:t>
            </a:r>
            <a:r>
              <a:rPr lang="cs-CZ" sz="600" dirty="0">
                <a:latin typeface="Roboto Light" panose="02000000000000000000" pitchFamily="2" charset="0"/>
                <a:ea typeface="Roboto Light" panose="02000000000000000000" pitchFamily="2" charset="0"/>
              </a:rPr>
              <a:t>Jiří Soukup</a:t>
            </a:r>
          </a:p>
          <a:p>
            <a:r>
              <a:rPr lang="cs-CZ" sz="600" dirty="0">
                <a:latin typeface="Roboto Light" panose="02000000000000000000" pitchFamily="2" charset="0"/>
                <a:ea typeface="Roboto Light" panose="02000000000000000000" pitchFamily="2" charset="0"/>
              </a:rPr>
              <a:t>Manager: Michal Pečený</a:t>
            </a:r>
            <a:endParaRPr lang="en-CZ" sz="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15279E-0D12-FA43-866E-EC4D44E02F35}"/>
              </a:ext>
            </a:extLst>
          </p:cNvPr>
          <p:cNvSpPr txBox="1"/>
          <p:nvPr/>
        </p:nvSpPr>
        <p:spPr>
          <a:xfrm>
            <a:off x="4020509" y="10239284"/>
            <a:ext cx="4060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Re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s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ervation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735 123 648</a:t>
            </a:r>
          </a:p>
          <a:p>
            <a:pPr algn="r"/>
            <a:r>
              <a:rPr lang="en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Facebook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&amp; Instagram</a:t>
            </a:r>
            <a:r>
              <a:rPr lang="en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@</a:t>
            </a:r>
            <a:r>
              <a:rPr lang="cs-CZ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lekarnaplzen</a:t>
            </a:r>
            <a:endParaRPr lang="en-CZ" sz="7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r"/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Wifi: </a:t>
            </a:r>
            <a:r>
              <a:rPr lang="cs-CZ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Lekarna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PUBLIC, Heslo: lekarna123</a:t>
            </a:r>
            <a:endParaRPr lang="en-CZ" sz="7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r"/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Web: www.hospodskalekarna.cz</a:t>
            </a:r>
          </a:p>
          <a:p>
            <a:pPr algn="r"/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Ad</a:t>
            </a:r>
            <a:r>
              <a:rPr lang="cs-CZ" sz="700" dirty="0">
                <a:latin typeface="Roboto Light" panose="02000000000000000000" pitchFamily="2" charset="0"/>
                <a:ea typeface="Roboto Light" panose="02000000000000000000" pitchFamily="2" charset="0"/>
              </a:rPr>
              <a:t>d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ress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: 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Náměstí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en-GB" sz="7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Republiky</a:t>
            </a:r>
            <a:r>
              <a:rPr lang="en-GB" sz="700" dirty="0">
                <a:latin typeface="Roboto Light" panose="02000000000000000000" pitchFamily="2" charset="0"/>
                <a:ea typeface="Roboto Light" panose="02000000000000000000" pitchFamily="2" charset="0"/>
              </a:rPr>
              <a:t> 97/9, Plzeň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E4F4C74-AE72-714A-8457-6C05FE4A6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58658"/>
              </p:ext>
            </p:extLst>
          </p:nvPr>
        </p:nvGraphicFramePr>
        <p:xfrm>
          <a:off x="4178067" y="627739"/>
          <a:ext cx="3851832" cy="1703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076324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37578782"/>
                    </a:ext>
                  </a:extLst>
                </a:gridCol>
                <a:gridCol w="467832">
                  <a:extLst>
                    <a:ext uri="{9D8B030D-6E8A-4147-A177-3AD203B41FA5}">
                      <a16:colId xmlns:a16="http://schemas.microsoft.com/office/drawing/2014/main" val="227669437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599410294"/>
                    </a:ext>
                  </a:extLst>
                </a:gridCol>
              </a:tblGrid>
              <a:tr h="291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 </a:t>
                      </a:r>
                      <a:r>
                        <a:rPr lang="cs-CZ" sz="14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BEER</a:t>
                      </a:r>
                      <a:r>
                        <a:rPr lang="en-CZ" sz="1400" b="1" i="0" u="none" strike="noStrike" dirty="0">
                          <a:effectLst/>
                          <a:latin typeface="Red Stag" panose="02000503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1400" b="1" kern="1200" noProof="0" dirty="0">
                          <a:solidFill>
                            <a:srgbClr val="C00000"/>
                          </a:solidFill>
                          <a:latin typeface="Red Stag" panose="02000503000000000000" pitchFamily="2" charset="0"/>
                          <a:ea typeface="+mn-ea"/>
                          <a:cs typeface="Kohinoor Telugu" panose="02000000000000000000" pitchFamily="2" charset="77"/>
                        </a:rPr>
                        <a:t>+</a:t>
                      </a:r>
                      <a:endParaRPr lang="en-CZ" sz="14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Z" sz="1600" b="1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Red Stag" panose="02000503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54260"/>
                  </a:ext>
                </a:extLst>
              </a:tr>
              <a:tr h="317398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Pilsner Urquell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šnyt | m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ilk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ladinka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0,28l</a:t>
                      </a:r>
                    </a:p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0,48l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51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61 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736052"/>
                  </a:ext>
                </a:extLst>
              </a:tr>
              <a:tr h="317398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Velkopopovický Kozel Černý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dark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šnyt</a:t>
                      </a:r>
                    </a:p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hladinka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0,28l</a:t>
                      </a:r>
                    </a:p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0,48l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608728"/>
                  </a:ext>
                </a:extLst>
              </a:tr>
              <a:tr h="165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Mixed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beer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0,48l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61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901"/>
                  </a:ext>
                </a:extLst>
              </a:tr>
              <a:tr h="164024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Birell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light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bottle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, non-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alcoholic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0,3l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42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46558"/>
                  </a:ext>
                </a:extLst>
              </a:tr>
              <a:tr h="164024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Birell Pomelo &amp; Grep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(non-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alcoholic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small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large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0,28l</a:t>
                      </a:r>
                    </a:p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0,48l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78042"/>
                  </a:ext>
                </a:extLst>
              </a:tr>
              <a:tr h="164024">
                <a:tc>
                  <a:txBody>
                    <a:bodyPr/>
                    <a:lstStyle/>
                    <a:p>
                      <a:pPr algn="l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Kingswood cider 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bottle</a:t>
                      </a:r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0,4l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</a:t>
                      </a:r>
                      <a:endParaRPr lang="en-CZ" sz="9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688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90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30559</TotalTime>
  <Words>1459</Words>
  <Application>Microsoft Office PowerPoint</Application>
  <PresentationFormat>B4 (ISO) (250 × 353 mm)</PresentationFormat>
  <Paragraphs>321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Red Stag</vt:lpstr>
      <vt:lpstr>Roboto Light</vt:lpstr>
      <vt:lpstr>Roboto Lt</vt:lpstr>
      <vt:lpstr>Office Theme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Jiri Panuska</dc:creator>
  <cp:lastModifiedBy>provozni2</cp:lastModifiedBy>
  <cp:revision>216</cp:revision>
  <cp:lastPrinted>2022-08-08T07:06:44Z</cp:lastPrinted>
  <dcterms:created xsi:type="dcterms:W3CDTF">2021-02-22T07:08:07Z</dcterms:created>
  <dcterms:modified xsi:type="dcterms:W3CDTF">2022-08-08T07:10:53Z</dcterms:modified>
</cp:coreProperties>
</file>